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4" r:id="rId8"/>
    <p:sldId id="259" r:id="rId9"/>
    <p:sldId id="260" r:id="rId10"/>
    <p:sldId id="263" r:id="rId11"/>
    <p:sldId id="261" r:id="rId12"/>
    <p:sldId id="262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7E5300-C60D-41A0-8FBB-64154A228389}" v="919" dt="2025-04-22T06:47:28.575"/>
    <p1510:client id="{2B08E708-5038-40C2-7CDD-7D51ABBF9ABC}" v="3412" dt="2025-04-22T06:45:39.0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02CAA-A4D6-BE6B-BD31-AD65A8A53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F838C2-38AD-B17B-B4D9-A85BAAAF1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95A96-DF07-C974-F476-A2A6DF556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920BD-E31D-4CD7-ECEB-4460339B2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12633-9647-D541-2209-1857213BE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66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0F22F-322A-F55E-A232-13879435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F96391-AF51-AAC8-13E5-F241633ED3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C8AD9-E78B-F5A3-9B1C-2B49C1E46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8080C-3994-322A-C93A-68A1BA82E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22733-1BDF-5E5F-638B-086D9B744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14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CF49FA-978A-F9FA-F1E7-2E56CC2401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FABF1-635D-F480-14B1-E206EF99A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D3659-5FB8-7584-88FF-9BE0F4AE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9D8FA-67D1-C55B-2E79-C0DC9DE6C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9BE85-FE4D-C264-8CB4-4D4A24174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76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0FC9E-4A32-6CD2-DABB-2D9C3291F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E9839-25C1-0488-EC1D-A446CE73C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A60D9-11B5-83D4-F8AE-2DA4F635E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C71FD-7408-9D07-708B-50536FC72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9FC7E-FA36-BCEB-448F-AAB85D433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97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7578C-C668-FBE1-3521-1F072387D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42AFF9-4212-F205-C368-706558ABA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2424F-8FEB-9558-A869-6C8E5E5D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95455-A2CB-D3C0-19FF-3586A62AF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6E67A-DB4F-9CC3-D6E3-51AB57B43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861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B4665-EBDE-9D96-FE4B-E66ED86AD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89299-6E19-8C10-5A65-3BEB539FD2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956E83-4048-93FC-A754-40A073715A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52BFD-462D-2CD1-105F-6D463C4E1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E95F5-7476-D57D-FE3C-FEBC6D6DF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87DBAE-E315-B9CB-C483-71D1D40EE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424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CDD01-11BC-0660-F0E2-64805126F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EA82F3-E7B3-4C5E-2007-9625C228F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79BF4-12F8-5E96-50A8-97D2C4D6A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8A1380-EF7E-D2D5-1A81-2BA687260B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EDB0C3-AEA6-7752-D069-3E04126A99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143432-D18E-ECDF-5751-4D972F2FA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B56E64-F675-4ABF-2887-605CE7FBF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952394-3434-3BB7-E5DB-C0F327056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5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7181-59E1-A987-1E91-50942DB5B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335411-E7EB-521E-7AAF-FE6132F7D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60D0B3-3287-C2C4-A21E-1BC0864C6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C4CB83-D237-F0EE-6830-B4721DF6C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474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9CEC0A-3A2D-A0E7-92EE-AE8CD0E88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5F3B05-B689-48B0-7F72-7A66388A1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E753CF-FE51-1AE2-5425-5C434D764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90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5CB15-48E1-CD52-4AA0-1B66C3C17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72FB0-65BC-2D2E-A794-0F96EC6A6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812837-470A-95F8-4ECA-12302206A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735D6C-72C8-B027-AC1B-EF23505EF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489AE-7AD2-4AE3-8165-EB1EFE637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E50DBC-009E-B3D6-6C69-BFF6FBC1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73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E4AD-7385-5AB9-01B4-5B3B131B5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81FE6A-08C5-FD3E-4855-28AED06BFE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E465D0-D38E-75DF-6738-87DA565CF6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CA43D-76B6-4656-9FBC-A01A1D8FD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FBCBF6-397B-113C-9282-16C468D9D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6C71AB-1836-6C89-3752-5497F9257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092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DED1F7-59BA-ED6B-95D4-9853F585A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61938-B60F-2950-3676-F749C7A5C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2E6BE-82F8-51C7-E6FB-E350719795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1F63FF-13B5-417A-891D-57C7234BF23F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0C46E-FF15-BE85-E94E-AA28298DE8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02724-346A-A85F-3368-6606B2F894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A7F171-FFDB-483C-AF63-4EA748345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362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Utah must find a way to help its farmers use less water, even if it's  expensive.">
            <a:extLst>
              <a:ext uri="{FF2B5EF4-FFF2-40B4-BE49-F238E27FC236}">
                <a16:creationId xmlns:a16="http://schemas.microsoft.com/office/drawing/2014/main" id="{54AD8F0A-3AC6-EF21-D949-912A03C827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31" b="6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200AD8-CF14-0A08-41EF-92BCEF8B44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Statistical Analysis on Flow Rate in a Drip Irrigation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4984A7-D1D7-C226-AD7D-A2BFEDE99E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Denis Sholotyuk and Nicholas Knutsen</a:t>
            </a:r>
          </a:p>
        </p:txBody>
      </p:sp>
    </p:spTree>
    <p:extLst>
      <p:ext uri="{BB962C8B-B14F-4D97-AF65-F5344CB8AC3E}">
        <p14:creationId xmlns:p14="http://schemas.microsoft.com/office/powerpoint/2010/main" val="1307115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A760-1E74-2E4D-A9CE-19CE8EED0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5EBC9-4D7D-9F83-243B-FB8E0370D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-457200">
              <a:buNone/>
            </a:pPr>
            <a:r>
              <a:rPr lang="en-US" sz="2000"/>
              <a:t>(1) Walid, </a:t>
            </a:r>
            <a:r>
              <a:rPr lang="en-US" sz="2000" err="1"/>
              <a:t>Miftahul</a:t>
            </a:r>
            <a:r>
              <a:rPr lang="en-US" sz="2000"/>
              <a:t>; </a:t>
            </a:r>
            <a:r>
              <a:rPr lang="en-US" sz="2000" err="1"/>
              <a:t>ashar</a:t>
            </a:r>
            <a:r>
              <a:rPr lang="en-US" sz="2000"/>
              <a:t>, </a:t>
            </a:r>
            <a:r>
              <a:rPr lang="en-US" sz="2000" err="1"/>
              <a:t>muhammad</a:t>
            </a:r>
            <a:r>
              <a:rPr lang="en-US" sz="2000"/>
              <a:t>; Wahyu </a:t>
            </a:r>
            <a:r>
              <a:rPr lang="en-US" sz="2000" err="1"/>
              <a:t>Herwanto</a:t>
            </a:r>
            <a:r>
              <a:rPr lang="en-US" sz="2000"/>
              <a:t>, Heru Wahyu </a:t>
            </a:r>
            <a:r>
              <a:rPr lang="en-US" sz="2000" err="1"/>
              <a:t>Herwanto</a:t>
            </a:r>
            <a:r>
              <a:rPr lang="en-US" sz="2000"/>
              <a:t> (2024), “A simple dataset of Water pressure and flow rate in a drip irrigation system based on internet of things measuring tools”, Mendeley Data, V2, </a:t>
            </a:r>
            <a:r>
              <a:rPr lang="en-US" sz="2000" err="1"/>
              <a:t>doi</a:t>
            </a:r>
            <a:r>
              <a:rPr lang="en-US" sz="2000"/>
              <a:t>: 10.17632/w9594tjkwp.2</a:t>
            </a:r>
          </a:p>
        </p:txBody>
      </p:sp>
    </p:spTree>
    <p:extLst>
      <p:ext uri="{BB962C8B-B14F-4D97-AF65-F5344CB8AC3E}">
        <p14:creationId xmlns:p14="http://schemas.microsoft.com/office/powerpoint/2010/main" val="1421748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5" name="Rectangle 1084">
            <a:extLst>
              <a:ext uri="{FF2B5EF4-FFF2-40B4-BE49-F238E27FC236}">
                <a16:creationId xmlns:a16="http://schemas.microsoft.com/office/drawing/2014/main" id="{FA511026-8542-4AC0-9F06-134A70850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46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g Water Management Plan - TID Water &amp; Power">
            <a:extLst>
              <a:ext uri="{FF2B5EF4-FFF2-40B4-BE49-F238E27FC236}">
                <a16:creationId xmlns:a16="http://schemas.microsoft.com/office/drawing/2014/main" id="{D22C9212-CE8F-D6AA-1384-E992BA2FEA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833" b="14580"/>
          <a:stretch/>
        </p:blipFill>
        <p:spPr>
          <a:xfrm>
            <a:off x="-11926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B19644-A37E-9F5F-A2EF-C101378FD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368" y="371719"/>
            <a:ext cx="6125964" cy="1906863"/>
          </a:xfrm>
        </p:spPr>
        <p:txBody>
          <a:bodyPr anchor="b">
            <a:normAutofit/>
          </a:bodyPr>
          <a:lstStyle/>
          <a:p>
            <a:r>
              <a:rPr lang="en-US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2FB95-980D-C001-DA27-D820A5368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368" y="2711395"/>
            <a:ext cx="4114801" cy="3465568"/>
          </a:xfrm>
        </p:spPr>
        <p:txBody>
          <a:bodyPr>
            <a:normAutofit/>
          </a:bodyPr>
          <a:lstStyle/>
          <a:p>
            <a:r>
              <a:rPr lang="en-US" sz="1400"/>
              <a:t>We will be analyzing data from “A simple dataset of Water pressure and flow rate in a drip irrigation system based on Internet of Things measuring tools” (1).</a:t>
            </a:r>
          </a:p>
          <a:p>
            <a:pPr marL="0" indent="0">
              <a:buNone/>
            </a:pPr>
            <a:endParaRPr lang="en-US" sz="1400"/>
          </a:p>
          <a:p>
            <a:r>
              <a:rPr lang="en-US" sz="1400"/>
              <a:t>Data was collected from a drip irrigation system using a YF-S201 sensor for water flow rate and an HX710b sensor for water pressure.</a:t>
            </a:r>
          </a:p>
          <a:p>
            <a:pPr marL="0" indent="0">
              <a:buNone/>
            </a:pPr>
            <a:endParaRPr lang="en-US" sz="1400"/>
          </a:p>
          <a:p>
            <a:r>
              <a:rPr lang="en-US" sz="1400"/>
              <a:t>Sensor data was processed into kilopascals (kPa) for pressure and liters per minute (L/min) for flow rate using an ESP32 microcontroller while transmitted into a Thingspeak cloud database.</a:t>
            </a:r>
          </a:p>
        </p:txBody>
      </p:sp>
      <p:pic>
        <p:nvPicPr>
          <p:cNvPr id="8" name="Picture 7" descr="A black and white electronic device&#10;&#10;AI-generated content may be incorrect.">
            <a:extLst>
              <a:ext uri="{FF2B5EF4-FFF2-40B4-BE49-F238E27FC236}">
                <a16:creationId xmlns:a16="http://schemas.microsoft.com/office/drawing/2014/main" id="{8F68934F-817D-EF15-C097-4FB21436EA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25" r="11625" b="-4"/>
          <a:stretch/>
        </p:blipFill>
        <p:spPr>
          <a:xfrm>
            <a:off x="9131100" y="3752905"/>
            <a:ext cx="2313714" cy="19609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1B0F7F-F9CC-1607-B159-0DCD7ABE46A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949" r="16895" b="3"/>
          <a:stretch/>
        </p:blipFill>
        <p:spPr>
          <a:xfrm>
            <a:off x="6153992" y="2386154"/>
            <a:ext cx="2276462" cy="22882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 descr="A red and black circuit board&#10;&#10;AI-generated content may be incorrect.">
            <a:extLst>
              <a:ext uri="{FF2B5EF4-FFF2-40B4-BE49-F238E27FC236}">
                <a16:creationId xmlns:a16="http://schemas.microsoft.com/office/drawing/2014/main" id="{FB1B91D4-0C94-C533-720D-401410144C8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2782"/>
          <a:stretch/>
        </p:blipFill>
        <p:spPr>
          <a:xfrm>
            <a:off x="9131100" y="1492849"/>
            <a:ext cx="2313714" cy="17866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16915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he Ultimate Guide To Crop Irrigation Systems">
            <a:extLst>
              <a:ext uri="{FF2B5EF4-FFF2-40B4-BE49-F238E27FC236}">
                <a16:creationId xmlns:a16="http://schemas.microsoft.com/office/drawing/2014/main" id="{FC4A97FC-5866-0131-1315-44CD04E32B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3375BA-C3B2-F0E5-5263-1940283E0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51A13-22EC-B5A0-D8CB-36405766C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US" sz="2200">
                <a:solidFill>
                  <a:schemeClr val="bg1"/>
                </a:solidFill>
              </a:rPr>
              <a:t>With the collect data, two data sets were produced: raw data and filtered data, with ID, timestamp, inlet and outlet pressure, and flow rate were all stored in a CSV excel file.</a:t>
            </a:r>
          </a:p>
          <a:p>
            <a:pPr marL="0" indent="0">
              <a:buNone/>
            </a:pPr>
            <a:endParaRPr lang="en-US" sz="2200">
              <a:solidFill>
                <a:schemeClr val="bg1"/>
              </a:solidFill>
            </a:endParaRPr>
          </a:p>
          <a:p>
            <a:r>
              <a:rPr lang="en-US" sz="2200">
                <a:solidFill>
                  <a:schemeClr val="bg1"/>
                </a:solidFill>
              </a:rPr>
              <a:t>The data was preprocessed where duplicate entries were removed to avoid bias, eliminating outliers based on defined optimal ranges of pressure 1: 17.53–37.17 kPa, pressure 2: 5.07–14.86 kPa, and water flow rate: 10.89–51.00 L/min.</a:t>
            </a:r>
          </a:p>
          <a:p>
            <a:pPr marL="0" indent="0">
              <a:buNone/>
            </a:pPr>
            <a:endParaRPr lang="en-US" sz="2200">
              <a:solidFill>
                <a:schemeClr val="bg1"/>
              </a:solidFill>
            </a:endParaRPr>
          </a:p>
          <a:p>
            <a:r>
              <a:rPr lang="en-US" sz="2200">
                <a:solidFill>
                  <a:schemeClr val="bg1"/>
                </a:solidFill>
              </a:rPr>
              <a:t>The raw dataset contained 1,329 entries and the filtered dataset was reduced to 911 after preprocessing.</a:t>
            </a:r>
          </a:p>
        </p:txBody>
      </p:sp>
    </p:spTree>
    <p:extLst>
      <p:ext uri="{BB962C8B-B14F-4D97-AF65-F5344CB8AC3E}">
        <p14:creationId xmlns:p14="http://schemas.microsoft.com/office/powerpoint/2010/main" val="2906361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rends in Irrigated Agriculture Reveal Sector's Ability To Adapt to  Evolving Climatic, Resource, and Market Conditions | Economic Research  Service">
            <a:extLst>
              <a:ext uri="{FF2B5EF4-FFF2-40B4-BE49-F238E27FC236}">
                <a16:creationId xmlns:a16="http://schemas.microsoft.com/office/drawing/2014/main" id="{1BD57108-BF43-12B9-5E03-BAEA7F34551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29745" r="4922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DB52A8-1972-82EB-9CA0-E5015B746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Sample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table with numbers and numbers&#10;&#10;AI-generated content may be incorrect.">
            <a:extLst>
              <a:ext uri="{FF2B5EF4-FFF2-40B4-BE49-F238E27FC236}">
                <a16:creationId xmlns:a16="http://schemas.microsoft.com/office/drawing/2014/main" id="{6FF10ECA-C8C5-551F-A769-BEB8D1A02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29853" y="2055803"/>
            <a:ext cx="4332293" cy="4181166"/>
          </a:xfrm>
        </p:spPr>
      </p:pic>
    </p:spTree>
    <p:extLst>
      <p:ext uri="{BB962C8B-B14F-4D97-AF65-F5344CB8AC3E}">
        <p14:creationId xmlns:p14="http://schemas.microsoft.com/office/powerpoint/2010/main" val="723655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Rectangle 2093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hoose your drippers and the watering time - MicroDrips Blog">
            <a:extLst>
              <a:ext uri="{FF2B5EF4-FFF2-40B4-BE49-F238E27FC236}">
                <a16:creationId xmlns:a16="http://schemas.microsoft.com/office/drawing/2014/main" id="{2805757A-DB91-395F-1F16-DB13BA02F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" b="1472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01BE9E-BC27-D42F-55B3-0E12E25EF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Goal</a:t>
            </a:r>
          </a:p>
        </p:txBody>
      </p:sp>
      <p:sp>
        <p:nvSpPr>
          <p:cNvPr id="2095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70B08-89E8-0DD4-3434-52DA38989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US" sz="2200">
                <a:solidFill>
                  <a:schemeClr val="bg1"/>
                </a:solidFill>
              </a:rPr>
              <a:t>We are trying to see whether the drip irrigation system exceeds a flow rate of 20 L/min.</a:t>
            </a:r>
          </a:p>
          <a:p>
            <a:pPr marL="0" indent="0">
              <a:buNone/>
            </a:pPr>
            <a:endParaRPr lang="en-US" sz="2200">
              <a:solidFill>
                <a:schemeClr val="bg1"/>
              </a:solidFill>
            </a:endParaRPr>
          </a:p>
          <a:p>
            <a:r>
              <a:rPr lang="en-US" sz="2200">
                <a:solidFill>
                  <a:schemeClr val="bg1"/>
                </a:solidFill>
              </a:rPr>
              <a:t>We will be performing a t-test with our null hypothesis being the mean flow rate is less than or equal to the target (𝜇 ≤ 20 L/min), and our alternative hypothesis being the mean flow rate is greater than the target (𝜇 &gt; 20 L/min).</a:t>
            </a:r>
          </a:p>
          <a:p>
            <a:pPr marL="0" indent="0">
              <a:buNone/>
            </a:pPr>
            <a:endParaRPr lang="en-US" sz="2200">
              <a:solidFill>
                <a:schemeClr val="bg1"/>
              </a:solidFill>
            </a:endParaRPr>
          </a:p>
          <a:p>
            <a:r>
              <a:rPr lang="en-US" sz="2200">
                <a:solidFill>
                  <a:schemeClr val="bg1"/>
                </a:solidFill>
              </a:rPr>
              <a:t>This analysis will help us understand the rate at which the drip irrigation system has to the population over a time range.</a:t>
            </a:r>
          </a:p>
        </p:txBody>
      </p:sp>
    </p:spTree>
    <p:extLst>
      <p:ext uri="{BB962C8B-B14F-4D97-AF65-F5344CB8AC3E}">
        <p14:creationId xmlns:p14="http://schemas.microsoft.com/office/powerpoint/2010/main" val="2836186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rrigation System Watering Green Crops Sunset Agricultural Field Stock  Photos - Free &amp; Royalty-Free Stock Photos from Dreamstime">
            <a:extLst>
              <a:ext uri="{FF2B5EF4-FFF2-40B4-BE49-F238E27FC236}">
                <a16:creationId xmlns:a16="http://schemas.microsoft.com/office/drawing/2014/main" id="{CC5A0DF8-168D-5464-39C1-7A171E2A12A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b="1747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F7A782-F03A-AF85-98CC-B77719ED4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Method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D6BAC-2E88-4F72-653B-65813A5A8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>
                <a:solidFill>
                  <a:schemeClr val="bg1"/>
                </a:solidFill>
              </a:rPr>
              <a:t>Objective is to test the mean flow rate of the irrigation system is greater than 20 liters per minute</a:t>
            </a:r>
          </a:p>
          <a:p>
            <a:r>
              <a:rPr lang="en-US" sz="2200">
                <a:solidFill>
                  <a:schemeClr val="bg1"/>
                </a:solidFill>
              </a:rPr>
              <a:t>To Do this we selected the T Test since we are given a known mean of 20 L/m along with a large sample size of 916 with a large degree of Freedom(915) as well as us not knowing population standard Deviation.</a:t>
            </a:r>
          </a:p>
          <a:p>
            <a:r>
              <a:rPr lang="en-US" sz="2200">
                <a:solidFill>
                  <a:schemeClr val="bg1"/>
                </a:solidFill>
              </a:rPr>
              <a:t>Null Hypothesis 𝜇 ≤ 20 𝐿/𝑚𝑖𝑛 liters per minute</a:t>
            </a:r>
          </a:p>
          <a:p>
            <a:r>
              <a:rPr lang="en-US" sz="2200">
                <a:solidFill>
                  <a:schemeClr val="bg1"/>
                </a:solidFill>
              </a:rPr>
              <a:t>Alternative Hypothesis 𝜇 </a:t>
            </a:r>
            <a:r>
              <a:rPr lang="en-US" sz="2200" i="1">
                <a:solidFill>
                  <a:schemeClr val="bg1"/>
                </a:solidFill>
              </a:rPr>
              <a:t>&gt;20</a:t>
            </a:r>
            <a:r>
              <a:rPr lang="en-US" sz="2200">
                <a:solidFill>
                  <a:schemeClr val="bg1"/>
                </a:solidFill>
              </a:rPr>
              <a:t> liters per minute </a:t>
            </a:r>
          </a:p>
          <a:p>
            <a:r>
              <a:rPr lang="en-US" sz="2200">
                <a:solidFill>
                  <a:schemeClr val="bg1"/>
                </a:solidFill>
              </a:rPr>
              <a:t>We used the R 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t.test() function to determine µ</a:t>
            </a:r>
            <a:endParaRPr lang="en-US" sz="2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570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How to Increase Your Sustainability With FGS Farm Crop Irrigation Systems -  Serving Agriculture Since 1907">
            <a:extLst>
              <a:ext uri="{FF2B5EF4-FFF2-40B4-BE49-F238E27FC236}">
                <a16:creationId xmlns:a16="http://schemas.microsoft.com/office/drawing/2014/main" id="{4405B540-CBFA-D22B-36E6-9EB0787AD3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6227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F480B1-51C8-AD8E-D66A-D486E2885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8058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Code 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omputer code with blue text&#10;&#10;AI-generated content may be incorrect.">
            <a:extLst>
              <a:ext uri="{FF2B5EF4-FFF2-40B4-BE49-F238E27FC236}">
                <a16:creationId xmlns:a16="http://schemas.microsoft.com/office/drawing/2014/main" id="{9A05227B-2EA2-02D7-265F-08F3C33D8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813" y="2374187"/>
            <a:ext cx="8309877" cy="302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899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Water Use in California's Agriculture - Public Policy Institute of  California">
            <a:extLst>
              <a:ext uri="{FF2B5EF4-FFF2-40B4-BE49-F238E27FC236}">
                <a16:creationId xmlns:a16="http://schemas.microsoft.com/office/drawing/2014/main" id="{BE40E48E-8295-B286-A3A5-E778661AD1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A56C91-256B-74B6-86E8-B740836DA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Results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8E325EE-1362-1BF3-6B8B-989FF5211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The sample mean of the given data is</a:t>
            </a:r>
            <a:r>
              <a:rPr lang="en-US" b="1">
                <a:solidFill>
                  <a:srgbClr val="FFFFFF"/>
                </a:solidFill>
              </a:rPr>
              <a:t> 21.66503 L/m </a:t>
            </a:r>
            <a:r>
              <a:rPr lang="en-US">
                <a:solidFill>
                  <a:srgbClr val="FFFFFF"/>
                </a:solidFill>
              </a:rPr>
              <a:t> is  slightly greater than predicted value of 20 L/m but is still relatively close.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With a large data set of 916 the degree of freedom is 915 which increases the reliability and strength the T test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Given the calculated T statistic of </a:t>
            </a:r>
            <a:r>
              <a:rPr lang="en-US" b="1">
                <a:solidFill>
                  <a:srgbClr val="FFFFFF"/>
                </a:solidFill>
              </a:rPr>
              <a:t>10.523</a:t>
            </a:r>
            <a:r>
              <a:rPr lang="en-US">
                <a:solidFill>
                  <a:srgbClr val="FFFFFF"/>
                </a:solidFill>
              </a:rPr>
              <a:t> we can conclude that there may be a signifcant difference between the sample mean and the hypothesized mean. 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Since the P value is extremely small being 2.2e-16 with 95% confidence, this provides very strong evidence againist the Null hypthesis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19" name="Picture 18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C6D9EA11-7082-AFA8-40FE-64E6CAF20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571" y="3894290"/>
            <a:ext cx="6654872" cy="269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1340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ater Overflowing with Rice. Stock Photo - Image of flowing, field: 79023018">
            <a:extLst>
              <a:ext uri="{FF2B5EF4-FFF2-40B4-BE49-F238E27FC236}">
                <a16:creationId xmlns:a16="http://schemas.microsoft.com/office/drawing/2014/main" id="{3E320D49-1AF6-EE4F-B3CE-ABD7930BC3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7865" b="7865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116233-BBB9-C18A-31FC-4F6F62D0A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26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7532906E-F0CF-0D18-7615-CD30D9E3C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With the 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t-statistic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 being 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10.523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, this concludes that there is a large difference between the sample mean (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21.66503 L/min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) and the hypothesized mean (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20 L/min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), meaning that the true mean is most likely much larger.</a:t>
            </a:r>
          </a:p>
          <a:p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The 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statistical decision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: Given that the p-value is 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2.2e-16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, which is much smaller than the significance level of 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0.05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, we can confidently say that we 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reject the null hypothesis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 and state that the true mean is greater than 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20 L/min</a:t>
            </a:r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sz="2200">
              <a:solidFill>
                <a:schemeClr val="bg1"/>
              </a:solidFill>
            </a:endParaRPr>
          </a:p>
          <a:p>
            <a:r>
              <a:rPr lang="en-US" sz="2200">
                <a:solidFill>
                  <a:schemeClr val="bg1"/>
                </a:solidFill>
                <a:ea typeface="+mn-lt"/>
                <a:cs typeface="+mn-lt"/>
              </a:rPr>
              <a:t>Based on this statistical evidence, we conclude that the drip irrigation system’s flow rate exceeds the expected threshold of 20 L/min by a large margin. This result could have implications for system performance, reliability, and possible over-irrigation. </a:t>
            </a:r>
            <a:endParaRPr lang="en-US" sz="2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901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6D5955C10D464EB395BD43701C85CE" ma:contentTypeVersion="13" ma:contentTypeDescription="Create a new document." ma:contentTypeScope="" ma:versionID="8624ce91b7bd2ba5c5e03d0b646777a1">
  <xsd:schema xmlns:xsd="http://www.w3.org/2001/XMLSchema" xmlns:xs="http://www.w3.org/2001/XMLSchema" xmlns:p="http://schemas.microsoft.com/office/2006/metadata/properties" xmlns:ns3="53bd887c-45ef-4532-8f0f-9cdcf5f0c86d" xmlns:ns4="88cd7a62-270e-48da-8ffa-4d8f7af28393" targetNamespace="http://schemas.microsoft.com/office/2006/metadata/properties" ma:root="true" ma:fieldsID="2ef4e5902423a45ef97a4d69b7483560" ns3:_="" ns4:_="">
    <xsd:import namespace="53bd887c-45ef-4532-8f0f-9cdcf5f0c86d"/>
    <xsd:import namespace="88cd7a62-270e-48da-8ffa-4d8f7af2839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bd887c-45ef-4532-8f0f-9cdcf5f0c8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cd7a62-270e-48da-8ffa-4d8f7af2839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3bd887c-45ef-4532-8f0f-9cdcf5f0c86d" xsi:nil="true"/>
  </documentManagement>
</p:properties>
</file>

<file path=customXml/itemProps1.xml><?xml version="1.0" encoding="utf-8"?>
<ds:datastoreItem xmlns:ds="http://schemas.openxmlformats.org/officeDocument/2006/customXml" ds:itemID="{918A3E9A-948D-439D-9D6A-5D9802AE982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DD964C4-B2B3-4100-A7AB-6B61ADF074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3bd887c-45ef-4532-8f0f-9cdcf5f0c86d"/>
    <ds:schemaRef ds:uri="88cd7a62-270e-48da-8ffa-4d8f7af283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0970A9-D765-461D-9B71-ADF444EA3928}">
  <ds:schemaRefs>
    <ds:schemaRef ds:uri="http://schemas.microsoft.com/office/2006/metadata/properties"/>
    <ds:schemaRef ds:uri="88cd7a62-270e-48da-8ffa-4d8f7af28393"/>
    <ds:schemaRef ds:uri="http://purl.org/dc/dcmitype/"/>
    <ds:schemaRef ds:uri="http://www.w3.org/XML/1998/namespace"/>
    <ds:schemaRef ds:uri="http://schemas.microsoft.com/office/2006/documentManagement/types"/>
    <ds:schemaRef ds:uri="53bd887c-45ef-4532-8f0f-9cdcf5f0c86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21</Words>
  <Application>Microsoft Office PowerPoint</Application>
  <PresentationFormat>Widescreen</PresentationFormat>
  <Paragraphs>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Statistical Analysis on Flow Rate in a Drip Irrigation System</vt:lpstr>
      <vt:lpstr>Background</vt:lpstr>
      <vt:lpstr>Data</vt:lpstr>
      <vt:lpstr>Data Sample</vt:lpstr>
      <vt:lpstr>Goal</vt:lpstr>
      <vt:lpstr>Method</vt:lpstr>
      <vt:lpstr>Code </vt:lpstr>
      <vt:lpstr>Results</vt:lpstr>
      <vt:lpstr>Conclusion</vt:lpstr>
      <vt:lpstr>Source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Sholotyuk, Denis</dc:creator>
  <cp:lastModifiedBy>Sholotyuk, Denis</cp:lastModifiedBy>
  <cp:revision>1684</cp:revision>
  <dcterms:created xsi:type="dcterms:W3CDTF">2025-04-21T08:23:31Z</dcterms:created>
  <dcterms:modified xsi:type="dcterms:W3CDTF">2025-04-22T07:01:48Z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0x010100D26D5955C10D464EB395BD43701C85CE</vt:lpwstr>
  </property>
</Properties>
</file>

<file path=docProps/thumbnail.jpeg>
</file>